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Raleway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aleway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aleway-bold.fntdata"/><Relationship Id="rId14" Type="http://schemas.openxmlformats.org/officeDocument/2006/relationships/slide" Target="slides/slide8.xml"/><Relationship Id="rId58" Type="http://schemas.openxmlformats.org/officeDocument/2006/relationships/font" Target="fonts/Raleway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6315714b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6315714b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1700b744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1700b744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visual encoders and textual decoders?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1700b744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1700b744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b1700b744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b1700b744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1700b744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1700b744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b1700b744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b1700b744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b1700b7449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b1700b7449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1700b744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1700b744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b1700b744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b1700b744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ensure that at initialization, the conditioned model yields the same results as the original language model, we use a tanh-gating mechanism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b1700b744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b1700b744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1700b744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1700b744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6315714b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6315714b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b1700b744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b1700b744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1700b744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1700b744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b1700b744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b1700b744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663e73b9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663e73b9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6315714b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6315714b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66259640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666259640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queries?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66315714bf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66315714b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training processes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66315714bf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66315714b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666259640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666259640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attention mechanism saves computation cost?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6315714bf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6315714bf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63e73b9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63e73b9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Audio, video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https://paul.mou.dev/posts/2023-12-31-listening-with-llm/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666259640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666259640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6315714b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66315714b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some examples of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9% 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Image-to-text generation? Need to add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6315714bf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66315714bf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paper names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663e73b9ab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663e73b9ab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process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666259640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666259640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process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666259640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666259640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663e73b9a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663e73b9a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text. What are the advantages?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666259640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666259640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text. What are the advantages?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63e73b9ab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663e73b9ab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some survey papers. Minigpt-v2, LVLM-ehub, MME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66315714bf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66315714bf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63e73b9a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63e73b9a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66315714bf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66315714bf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visual encoders and textual decoders?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6662596407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6662596407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66315714bf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66315714b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 text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66315714b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66315714b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more text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66315714bf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66315714bf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663e73b9a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663e73b9a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63e73b9ab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63e73b9ab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Flamingo, why this gives a better multi-round abilities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666259640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666259640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Flamingo, why this gives a better multi-round abilities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63e73b9a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663e73b9a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challenges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666259640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666259640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challenges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63e73b9a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63e73b9a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666259640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666259640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b25c0104f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b25c0104f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63e73b9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63e73b9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663e73b9ab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663e73b9a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multimodal system has the following components:</a:t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Source Sans Pro"/>
              <a:buChar char="-"/>
            </a:pPr>
            <a:r>
              <a:rPr lang="en" sz="14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 encoder for each data modality to generate embeddings</a:t>
            </a:r>
            <a:endParaRPr sz="14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Source Sans Pro"/>
              <a:buChar char="-"/>
            </a:pPr>
            <a:r>
              <a:rPr lang="en" sz="14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way to align embeddings of different modalities</a:t>
            </a:r>
            <a:endParaRPr sz="14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Source Sans Pro"/>
              <a:buChar char="-"/>
            </a:pPr>
            <a:r>
              <a:rPr lang="en" sz="1400">
                <a:solidFill>
                  <a:srgbClr val="7F7F7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 generative models, a language model to generate text responses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63e73b9a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63e73b9a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1700b744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1700b74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B5394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709525" y="0"/>
            <a:ext cx="1337174" cy="7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42200" y="17927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2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Relationship Id="rId5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480150" y="1588225"/>
            <a:ext cx="81837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Basics of Large Multimodal Models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EECS 598 Sys for GenAI</a:t>
            </a:r>
            <a:endParaRPr sz="2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480150" y="2789600"/>
            <a:ext cx="81837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 23, 2024</a:t>
            </a:r>
            <a:endParaRPr b="1"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Presentor(s)</a:t>
            </a:r>
            <a:endParaRPr b="1" sz="1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Shiqi He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Aakash Puntambekar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Yong Seung Lee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</p:txBody>
      </p:sp>
      <p:sp>
        <p:nvSpPr>
          <p:cNvPr id="177" name="Google Shape;177;p3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34"/>
          <p:cNvSpPr txBox="1"/>
          <p:nvPr/>
        </p:nvSpPr>
        <p:spPr>
          <a:xfrm>
            <a:off x="311700" y="51425"/>
            <a:ext cx="135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7F7F7F"/>
                </a:solidFill>
                <a:latin typeface="Raleway"/>
                <a:ea typeface="Raleway"/>
                <a:cs typeface="Raleway"/>
                <a:sym typeface="Raleway"/>
              </a:rPr>
              <a:t>Jan 23, 2023</a:t>
            </a:r>
            <a:endParaRPr b="1" sz="1500">
              <a:solidFill>
                <a:srgbClr val="7F7F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79" name="Google Shape;179;p34"/>
          <p:cNvGrpSpPr/>
          <p:nvPr/>
        </p:nvGrpSpPr>
        <p:grpSpPr>
          <a:xfrm>
            <a:off x="311706" y="1477300"/>
            <a:ext cx="7265972" cy="2766750"/>
            <a:chOff x="311700" y="1152472"/>
            <a:chExt cx="6504898" cy="2255625"/>
          </a:xfrm>
        </p:grpSpPr>
        <p:pic>
          <p:nvPicPr>
            <p:cNvPr id="180" name="Google Shape;180;p34"/>
            <p:cNvPicPr preferRelativeResize="0"/>
            <p:nvPr/>
          </p:nvPicPr>
          <p:blipFill rotWithShape="1">
            <a:blip r:embed="rId3">
              <a:alphaModFix/>
            </a:blip>
            <a:srcRect b="74931" l="0" r="0" t="0"/>
            <a:stretch/>
          </p:blipFill>
          <p:spPr>
            <a:xfrm>
              <a:off x="311700" y="1152472"/>
              <a:ext cx="6504898" cy="916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9875" y="2069300"/>
              <a:ext cx="6215349" cy="682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49875" y="2751727"/>
              <a:ext cx="6215350" cy="6563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34"/>
          <p:cNvSpPr txBox="1"/>
          <p:nvPr/>
        </p:nvSpPr>
        <p:spPr>
          <a:xfrm>
            <a:off x="311700" y="4303750"/>
            <a:ext cx="763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Few-shot learning</a:t>
            </a: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Give couple examples, then it can answer the prompt.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Generalist</a:t>
            </a: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Can address multiple tasks (captioning, dialogue, classification)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4" name="Google Shape;184;p34"/>
          <p:cNvSpPr txBox="1"/>
          <p:nvPr/>
        </p:nvSpPr>
        <p:spPr>
          <a:xfrm>
            <a:off x="283675" y="1068425"/>
            <a:ext cx="85206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Input: Mixture of Gif/image/text					             Output</a:t>
            </a: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 text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sp>
        <p:nvSpPr>
          <p:cNvPr id="190" name="Google Shape;190;p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35"/>
          <p:cNvSpPr txBox="1"/>
          <p:nvPr/>
        </p:nvSpPr>
        <p:spPr>
          <a:xfrm>
            <a:off x="789025" y="1217425"/>
            <a:ext cx="2218200" cy="1458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Vision Encoder</a:t>
            </a:r>
            <a:endParaRPr b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(Clip, ALIGN, Coca…)</a:t>
            </a:r>
            <a:endParaRPr b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5078075" y="1217425"/>
            <a:ext cx="2218200" cy="14589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LLM</a:t>
            </a:r>
            <a:endParaRPr b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(GPT3, Chinchilla, …)</a:t>
            </a:r>
            <a:endParaRPr b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35"/>
          <p:cNvSpPr/>
          <p:nvPr/>
        </p:nvSpPr>
        <p:spPr>
          <a:xfrm>
            <a:off x="3513300" y="1455625"/>
            <a:ext cx="1058700" cy="982500"/>
          </a:xfrm>
          <a:prstGeom prst="mathPlus">
            <a:avLst>
              <a:gd fmla="val 23520" name="adj1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Google Shape;194;p35"/>
          <p:cNvSpPr txBox="1"/>
          <p:nvPr/>
        </p:nvSpPr>
        <p:spPr>
          <a:xfrm>
            <a:off x="3223350" y="3766350"/>
            <a:ext cx="1638600" cy="1026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FLAMINGO</a:t>
            </a:r>
            <a:endParaRPr b="1" sz="1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" name="Google Shape;195;p35"/>
          <p:cNvSpPr/>
          <p:nvPr/>
        </p:nvSpPr>
        <p:spPr>
          <a:xfrm>
            <a:off x="3856500" y="2917875"/>
            <a:ext cx="372300" cy="573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6" name="Google Shape;196;p35"/>
          <p:cNvSpPr txBox="1"/>
          <p:nvPr/>
        </p:nvSpPr>
        <p:spPr>
          <a:xfrm>
            <a:off x="751800" y="2676325"/>
            <a:ext cx="17865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Perception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7" name="Google Shape;197;p35"/>
          <p:cNvSpPr txBox="1"/>
          <p:nvPr/>
        </p:nvSpPr>
        <p:spPr>
          <a:xfrm>
            <a:off x="5078075" y="2676325"/>
            <a:ext cx="17865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Reasoning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Architecture</a:t>
            </a:r>
            <a:endParaRPr/>
          </a:p>
        </p:txBody>
      </p:sp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787" y="1221650"/>
            <a:ext cx="7124424" cy="32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freeze?</a:t>
            </a:r>
            <a:endParaRPr/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Cheaper </a:t>
            </a:r>
            <a:r>
              <a:rPr lang="en"/>
              <a:t>training</a:t>
            </a:r>
            <a:r>
              <a:rPr lang="en"/>
              <a:t> cost: Save lots of memory (no need to save gradients to update those parameters)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Performance benefit: Prevent them from forgetting previously learned components.</a:t>
            </a:r>
            <a:endParaRPr/>
          </a:p>
        </p:txBody>
      </p:sp>
      <p:sp>
        <p:nvSpPr>
          <p:cNvPr id="211" name="Google Shape;211;p3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 - Vision Encoder</a:t>
            </a:r>
            <a:endParaRPr/>
          </a:p>
        </p:txBody>
      </p:sp>
      <p:sp>
        <p:nvSpPr>
          <p:cNvPr id="217" name="Google Shape;217;p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8"/>
          <p:cNvPicPr preferRelativeResize="0"/>
          <p:nvPr/>
        </p:nvPicPr>
        <p:blipFill rotWithShape="1">
          <a:blip r:embed="rId3">
            <a:alphaModFix/>
          </a:blip>
          <a:srcRect b="22292" l="0" r="49318" t="7070"/>
          <a:stretch/>
        </p:blipFill>
        <p:spPr>
          <a:xfrm>
            <a:off x="311700" y="1198425"/>
            <a:ext cx="4153876" cy="27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8"/>
          <p:cNvSpPr txBox="1"/>
          <p:nvPr/>
        </p:nvSpPr>
        <p:spPr>
          <a:xfrm>
            <a:off x="468950" y="2471250"/>
            <a:ext cx="1794000" cy="131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0" name="Google Shape;220;p38"/>
          <p:cNvSpPr txBox="1"/>
          <p:nvPr/>
        </p:nvSpPr>
        <p:spPr>
          <a:xfrm>
            <a:off x="372175" y="3706900"/>
            <a:ext cx="1823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Keeping this part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6800" y="1068425"/>
            <a:ext cx="3208174" cy="1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8"/>
          <p:cNvSpPr txBox="1"/>
          <p:nvPr/>
        </p:nvSpPr>
        <p:spPr>
          <a:xfrm>
            <a:off x="5366800" y="1767650"/>
            <a:ext cx="1191000" cy="80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23" name="Google Shape;223;p38"/>
          <p:cNvCxnSpPr>
            <a:stCxn id="219" idx="3"/>
            <a:endCxn id="222" idx="1"/>
          </p:cNvCxnSpPr>
          <p:nvPr/>
        </p:nvCxnSpPr>
        <p:spPr>
          <a:xfrm flipH="1" rot="10800000">
            <a:off x="2262950" y="2169600"/>
            <a:ext cx="3103800" cy="956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38"/>
          <p:cNvSpPr txBox="1"/>
          <p:nvPr/>
        </p:nvSpPr>
        <p:spPr>
          <a:xfrm>
            <a:off x="1659925" y="2456375"/>
            <a:ext cx="428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Pretrain - Language Model</a:t>
            </a:r>
            <a:endParaRPr/>
          </a:p>
        </p:txBody>
      </p:sp>
      <p:sp>
        <p:nvSpPr>
          <p:cNvPr id="230" name="Google Shape;230;p3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450" y="584600"/>
            <a:ext cx="3208174" cy="1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 txBox="1"/>
          <p:nvPr/>
        </p:nvSpPr>
        <p:spPr>
          <a:xfrm>
            <a:off x="7190475" y="841125"/>
            <a:ext cx="1287900" cy="15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3" name="Google Shape;233;p39"/>
          <p:cNvSpPr txBox="1"/>
          <p:nvPr/>
        </p:nvSpPr>
        <p:spPr>
          <a:xfrm>
            <a:off x="7190475" y="1120050"/>
            <a:ext cx="1287900" cy="15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394525" y="1236025"/>
            <a:ext cx="44661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Predict next token based on preceding tokens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Using Chinchilla for LM block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35" name="Google Shape;235;p39"/>
          <p:cNvPicPr preferRelativeResize="0"/>
          <p:nvPr/>
        </p:nvPicPr>
        <p:blipFill rotWithShape="1">
          <a:blip r:embed="rId4">
            <a:alphaModFix/>
          </a:blip>
          <a:srcRect b="0" l="52633" r="0" t="0"/>
          <a:stretch/>
        </p:blipFill>
        <p:spPr>
          <a:xfrm>
            <a:off x="2397599" y="2352625"/>
            <a:ext cx="2069450" cy="26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9"/>
          <p:cNvSpPr txBox="1"/>
          <p:nvPr/>
        </p:nvSpPr>
        <p:spPr>
          <a:xfrm>
            <a:off x="2583675" y="2520225"/>
            <a:ext cx="1704600" cy="108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- Perceiver Resampler</a:t>
            </a:r>
            <a:endParaRPr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Problem: various input (image, text, gif), and variable number of features.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43" name="Google Shape;243;p4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50" y="1980000"/>
            <a:ext cx="2513199" cy="289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125" y="599475"/>
            <a:ext cx="3208174" cy="1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0"/>
          <p:cNvSpPr txBox="1"/>
          <p:nvPr/>
        </p:nvSpPr>
        <p:spPr>
          <a:xfrm>
            <a:off x="5624125" y="997425"/>
            <a:ext cx="1149600" cy="320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7" name="Google Shape;247;p40"/>
          <p:cNvSpPr txBox="1"/>
          <p:nvPr>
            <p:ph idx="1" type="body"/>
          </p:nvPr>
        </p:nvSpPr>
        <p:spPr>
          <a:xfrm>
            <a:off x="2455375" y="4317675"/>
            <a:ext cx="2368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Takes variable number of features </a:t>
            </a:r>
            <a:endParaRPr/>
          </a:p>
        </p:txBody>
      </p:sp>
      <p:sp>
        <p:nvSpPr>
          <p:cNvPr id="248" name="Google Shape;248;p40"/>
          <p:cNvSpPr txBox="1"/>
          <p:nvPr>
            <p:ph idx="1" type="body"/>
          </p:nvPr>
        </p:nvSpPr>
        <p:spPr>
          <a:xfrm>
            <a:off x="2946650" y="2104175"/>
            <a:ext cx="23682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Outputs fixed number of visual tokens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- GATED XATTN-DENSE</a:t>
            </a:r>
            <a:endParaRPr/>
          </a:p>
        </p:txBody>
      </p:sp>
      <p:sp>
        <p:nvSpPr>
          <p:cNvPr id="254" name="Google Shape;254;p41"/>
          <p:cNvSpPr txBox="1"/>
          <p:nvPr>
            <p:ph idx="1" type="body"/>
          </p:nvPr>
        </p:nvSpPr>
        <p:spPr>
          <a:xfrm>
            <a:off x="311700" y="1152475"/>
            <a:ext cx="51072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Condition LM model with visual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One layer before </a:t>
            </a:r>
            <a:r>
              <a:rPr lang="en" u="sng"/>
              <a:t>each</a:t>
            </a:r>
            <a:r>
              <a:rPr lang="en"/>
              <a:t> LM block</a:t>
            </a:r>
            <a:endParaRPr/>
          </a:p>
        </p:txBody>
      </p:sp>
      <p:sp>
        <p:nvSpPr>
          <p:cNvPr id="255" name="Google Shape;255;p4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48" y="2059725"/>
            <a:ext cx="4368950" cy="26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4125" y="599475"/>
            <a:ext cx="3208174" cy="1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1"/>
          <p:cNvSpPr txBox="1"/>
          <p:nvPr/>
        </p:nvSpPr>
        <p:spPr>
          <a:xfrm>
            <a:off x="6770450" y="869575"/>
            <a:ext cx="1908600" cy="5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9" name="Google Shape;259;p41"/>
          <p:cNvSpPr txBox="1"/>
          <p:nvPr/>
        </p:nvSpPr>
        <p:spPr>
          <a:xfrm>
            <a:off x="3148625" y="3498475"/>
            <a:ext cx="267900" cy="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3276925" y="3764300"/>
            <a:ext cx="1325100" cy="39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deal with interleaved sequence?</a:t>
            </a:r>
            <a:endParaRPr/>
          </a:p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Cross-attend texts with preceding images by masking.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 it go through LM layers, it will incorporate other images too.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lots of examples (image, text pair) are included, memory &amp; computation heavy</a:t>
            </a:r>
            <a:endParaRPr/>
          </a:p>
        </p:txBody>
      </p:sp>
      <p:sp>
        <p:nvSpPr>
          <p:cNvPr id="267" name="Google Shape;267;p4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45325"/>
            <a:ext cx="7968852" cy="23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42374"/>
            <a:ext cx="7847924" cy="140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3"/>
          <p:cNvSpPr txBox="1"/>
          <p:nvPr/>
        </p:nvSpPr>
        <p:spPr>
          <a:xfrm>
            <a:off x="366075" y="1054600"/>
            <a:ext cx="2408100" cy="5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</a:t>
            </a:r>
            <a:endParaRPr b="1"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7" name="Google Shape;277;p43"/>
          <p:cNvSpPr txBox="1"/>
          <p:nvPr/>
        </p:nvSpPr>
        <p:spPr>
          <a:xfrm>
            <a:off x="366075" y="2959600"/>
            <a:ext cx="7655400" cy="20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Goal</a:t>
            </a:r>
            <a:endParaRPr b="1"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Flamingo computes the </a:t>
            </a:r>
            <a:r>
              <a:rPr lang="en" sz="1800" u="sng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likelihood</a:t>
            </a: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text </a:t>
            </a:r>
            <a:r>
              <a:rPr b="1"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</a:t>
            </a: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conditioned on the interleaved images and videos </a:t>
            </a:r>
            <a:r>
              <a:rPr b="1"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</a:t>
            </a:r>
            <a:endParaRPr b="1"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Which text is more likely to get interleaved with this image/video?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311700" y="1152475"/>
            <a:ext cx="8520600" cy="3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Modalities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Multimodal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Vision-Language Understanding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CLIP: Contrastive Language-Image Pre-training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CLIP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Flamingo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Related Work: OpenFlamingo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Flamingo vs </a:t>
            </a:r>
            <a:r>
              <a:rPr lang="en"/>
              <a:t>CLIP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LVLM Status Quo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BLIP2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LLaVA, MiniGPT-4, </a:t>
            </a:r>
            <a:r>
              <a:rPr lang="en"/>
              <a:t>DeepSpeed-VisualChat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Discussion</a:t>
            </a:r>
            <a:endParaRPr/>
          </a:p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Flamingo Family</a:t>
            </a:r>
            <a:endParaRPr/>
          </a:p>
        </p:txBody>
      </p:sp>
      <p:sp>
        <p:nvSpPr>
          <p:cNvPr id="283" name="Google Shape;283;p4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4"/>
          <p:cNvPicPr preferRelativeResize="0"/>
          <p:nvPr/>
        </p:nvPicPr>
        <p:blipFill rotWithShape="1">
          <a:blip r:embed="rId3">
            <a:alphaModFix/>
          </a:blip>
          <a:srcRect b="0" l="0" r="0" t="6950"/>
          <a:stretch/>
        </p:blipFill>
        <p:spPr>
          <a:xfrm>
            <a:off x="311700" y="1624125"/>
            <a:ext cx="6391726" cy="32178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4"/>
          <p:cNvSpPr txBox="1"/>
          <p:nvPr/>
        </p:nvSpPr>
        <p:spPr>
          <a:xfrm>
            <a:off x="341675" y="1095275"/>
            <a:ext cx="6391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Scalability depends on Language Model (pretraining). 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than a few-shot</a:t>
            </a:r>
            <a:endParaRPr/>
          </a:p>
        </p:txBody>
      </p:sp>
      <p:sp>
        <p:nvSpPr>
          <p:cNvPr id="291" name="Google Shape;29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Zero-shot </a:t>
            </a:r>
            <a:r>
              <a:rPr lang="en"/>
              <a:t>: inherited from Clip</a:t>
            </a:r>
            <a:r>
              <a:rPr b="1" lang="en"/>
              <a:t>		           Dialogue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92" name="Google Shape;292;p4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8050"/>
            <a:ext cx="2641400" cy="328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1690" y="564050"/>
            <a:ext cx="1580061" cy="44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300" name="Google Shape;30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Classification performance is not as good as state of the art.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Hallucinations (inherited from LM)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Needs hinting to understand complex scenes (lack of spatial understanding)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Context learning: memory issue if we give too many </a:t>
            </a:r>
            <a:r>
              <a:rPr lang="en"/>
              <a:t>examples</a:t>
            </a:r>
            <a:r>
              <a:rPr lang="en"/>
              <a:t> like 1000, also performance starts to get saturated as we put lots of examples.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One cross attention layer per each LM block. # computation increases linearly</a:t>
            </a:r>
            <a:endParaRPr/>
          </a:p>
        </p:txBody>
      </p:sp>
      <p:sp>
        <p:nvSpPr>
          <p:cNvPr id="301" name="Google Shape;301;p4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idx="1" type="subTitle"/>
          </p:nvPr>
        </p:nvSpPr>
        <p:spPr>
          <a:xfrm>
            <a:off x="480150" y="1999650"/>
            <a:ext cx="8183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Large Vision-Language Models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47"/>
          <p:cNvSpPr txBox="1"/>
          <p:nvPr>
            <p:ph idx="1" type="subTitle"/>
          </p:nvPr>
        </p:nvSpPr>
        <p:spPr>
          <a:xfrm>
            <a:off x="480150" y="2789600"/>
            <a:ext cx="81837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Status Quo</a:t>
            </a:r>
            <a:endParaRPr b="1" sz="2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</a:t>
            </a:r>
            <a:r>
              <a:rPr lang="en"/>
              <a:t> - BLIP2</a:t>
            </a:r>
            <a:endParaRPr/>
          </a:p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BLIP2: Bootstrapping Language-Image Pre-training¹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Salesforce Research - Jan 2023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</a:t>
            </a:r>
            <a:r>
              <a:rPr lang="en" u="sng"/>
              <a:t>efficient</a:t>
            </a:r>
            <a:r>
              <a:rPr lang="en"/>
              <a:t> vision-text interactions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Trainable parameters 100M~1.1B (1.4B~10.2B for Flamingo)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Vision encoder - CLIP-ViT-g-14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 decoder - FlanT5-XL</a:t>
            </a:r>
            <a:endParaRPr/>
          </a:p>
        </p:txBody>
      </p:sp>
      <p:sp>
        <p:nvSpPr>
          <p:cNvPr id="314" name="Google Shape;314;p4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8"/>
          <p:cNvSpPr txBox="1"/>
          <p:nvPr/>
        </p:nvSpPr>
        <p:spPr>
          <a:xfrm>
            <a:off x="1141050" y="4652925"/>
            <a:ext cx="68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¹BLIP-2: Bootstrapping Language-Image Pre-training with Frozen Image Encoders and Large Language Models, 2023</a:t>
            </a:r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6" name="Google Shape;31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38" y="2952300"/>
            <a:ext cx="8905924" cy="14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BLIP2</a:t>
            </a:r>
            <a:endParaRPr/>
          </a:p>
        </p:txBody>
      </p:sp>
      <p:sp>
        <p:nvSpPr>
          <p:cNvPr id="322" name="Google Shape;322;p49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BLIP2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Q-former (Querying Transformer)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Fully connected layers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Image embeddings</a:t>
            </a:r>
            <a:r>
              <a:rPr lang="en"/>
              <a:t> and </a:t>
            </a:r>
            <a:r>
              <a:rPr lang="en" u="sng"/>
              <a:t>learnable queries</a:t>
            </a:r>
            <a:r>
              <a:rPr lang="en"/>
              <a:t> as input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Extract the most useful visual feature</a:t>
            </a:r>
            <a:endParaRPr/>
          </a:p>
        </p:txBody>
      </p:sp>
      <p:sp>
        <p:nvSpPr>
          <p:cNvPr id="323" name="Google Shape;323;p4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38" y="2952300"/>
            <a:ext cx="8905924" cy="141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9"/>
          <p:cNvSpPr/>
          <p:nvPr/>
        </p:nvSpPr>
        <p:spPr>
          <a:xfrm>
            <a:off x="3992550" y="2952375"/>
            <a:ext cx="2099100" cy="141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BLIP2</a:t>
            </a:r>
            <a:endParaRPr/>
          </a:p>
        </p:txBody>
      </p:sp>
      <p:sp>
        <p:nvSpPr>
          <p:cNvPr id="331" name="Google Shape;331;p50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Two-stage P</a:t>
            </a:r>
            <a:r>
              <a:rPr lang="en"/>
              <a:t>re-training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Representation learning from a frozen image encoder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Vision-to-language generative learning</a:t>
            </a:r>
            <a:endParaRPr/>
          </a:p>
        </p:txBody>
      </p:sp>
      <p:sp>
        <p:nvSpPr>
          <p:cNvPr id="332" name="Google Shape;332;p5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3" name="Google Shape;33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300" y="2213300"/>
            <a:ext cx="4983200" cy="22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BLIP2</a:t>
            </a:r>
            <a:endParaRPr/>
          </a:p>
        </p:txBody>
      </p:sp>
      <p:sp>
        <p:nvSpPr>
          <p:cNvPr id="339" name="Google Shape;339;p51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Querying Transformer (Q-Former) - </a:t>
            </a:r>
            <a:r>
              <a:rPr lang="en"/>
              <a:t>Representation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Three objectives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Image-Text Contrastive Learning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Image-grounded Text Generation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Image-Text Matching</a:t>
            </a:r>
            <a:endParaRPr/>
          </a:p>
        </p:txBody>
      </p:sp>
      <p:sp>
        <p:nvSpPr>
          <p:cNvPr id="340" name="Google Shape;340;p5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1" name="Google Shape;34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8" y="2676750"/>
            <a:ext cx="5793226" cy="21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BLIP2</a:t>
            </a:r>
            <a:endParaRPr/>
          </a:p>
        </p:txBody>
      </p:sp>
      <p:sp>
        <p:nvSpPr>
          <p:cNvPr id="347" name="Google Shape;347;p52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Querying Transformer (Q-Former) - Representation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Three objectives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Each objective employs a </a:t>
            </a:r>
            <a:r>
              <a:rPr lang="en" u="sng"/>
              <a:t>different attention masking strategy</a:t>
            </a:r>
            <a:r>
              <a:rPr lang="en"/>
              <a:t>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Mask strategy controls interactions between queries and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text input here is for training not inference</a:t>
            </a:r>
            <a:endParaRPr/>
          </a:p>
        </p:txBody>
      </p:sp>
      <p:sp>
        <p:nvSpPr>
          <p:cNvPr id="348" name="Google Shape;348;p5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388" y="2676750"/>
            <a:ext cx="5793226" cy="214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BLIP2</a:t>
            </a:r>
            <a:endParaRPr/>
          </a:p>
        </p:txBody>
      </p:sp>
      <p:sp>
        <p:nvSpPr>
          <p:cNvPr id="355" name="Google Shape;355;p53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Connected Layer - G</a:t>
            </a:r>
            <a:r>
              <a:rPr lang="en"/>
              <a:t>enerative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now have a </a:t>
            </a:r>
            <a:r>
              <a:rPr lang="en" u="sng"/>
              <a:t>pre-trained Q-former </a:t>
            </a:r>
            <a:r>
              <a:rPr lang="en"/>
              <a:t>with </a:t>
            </a:r>
            <a:r>
              <a:rPr lang="en" u="sng"/>
              <a:t>learned queries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Project the query embeddings into the same dimension as the text embedding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Pre-train with the language modeling loss</a:t>
            </a:r>
            <a:endParaRPr/>
          </a:p>
        </p:txBody>
      </p:sp>
      <p:sp>
        <p:nvSpPr>
          <p:cNvPr id="356" name="Google Shape;356;p5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38" y="2571750"/>
            <a:ext cx="8905924" cy="1413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3"/>
          <p:cNvSpPr/>
          <p:nvPr/>
        </p:nvSpPr>
        <p:spPr>
          <a:xfrm>
            <a:off x="5067150" y="2851450"/>
            <a:ext cx="1001100" cy="7635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Data Modalites</a:t>
            </a:r>
            <a:endParaRPr sz="2700"/>
          </a:p>
        </p:txBody>
      </p:sp>
      <p:sp>
        <p:nvSpPr>
          <p:cNvPr id="119" name="Google Shape;119;p27"/>
          <p:cNvSpPr txBox="1"/>
          <p:nvPr>
            <p:ph idx="1" type="body"/>
          </p:nvPr>
        </p:nvSpPr>
        <p:spPr>
          <a:xfrm>
            <a:off x="311700" y="1152475"/>
            <a:ext cx="4463100" cy="3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Modality refers to modes of data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Image, text, audio, etc.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Video can be considered a combination of image and audio data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Human intelligence incorporates many different modes of data to synthesize concepts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ML models used to operate in only one mode of data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Large language models (LLMs) can be extended to include additional modes of data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This makes them Large Multimodal Models (LMMs)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Many LMMs have been released in the past year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ChatGPT, Flamingo and CLIP are all LMMs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Models capable of handling different data modes </a:t>
            </a:r>
            <a:r>
              <a:rPr lang="en"/>
              <a:t>could</a:t>
            </a:r>
            <a:r>
              <a:rPr lang="en"/>
              <a:t> be useful in many industries</a:t>
            </a:r>
            <a:endParaRPr/>
          </a:p>
        </p:txBody>
      </p:sp>
      <p:sp>
        <p:nvSpPr>
          <p:cNvPr id="120" name="Google Shape;120;p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351" y="848397"/>
            <a:ext cx="4155096" cy="39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BLIP2</a:t>
            </a:r>
            <a:endParaRPr/>
          </a:p>
        </p:txBody>
      </p:sp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Cost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CLIP - Frozen visual encoder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RN50x64 - 592 V100 GPUs - 18 days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ViT - 256 V100 GPUs - 12 days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Flamingo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TPUv4 instances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80B - 1536 chips - 15 days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BLIP2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single 16-A100(40G) machine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ViT-g and FlanT5-XXL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stage - 6 days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stage - 3 days</a:t>
            </a:r>
            <a:endParaRPr/>
          </a:p>
        </p:txBody>
      </p:sp>
      <p:sp>
        <p:nvSpPr>
          <p:cNvPr id="365" name="Google Shape;365;p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024" y="1756625"/>
            <a:ext cx="3479299" cy="22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BLIP2</a:t>
            </a:r>
            <a:endParaRPr/>
          </a:p>
        </p:txBody>
      </p:sp>
      <p:sp>
        <p:nvSpPr>
          <p:cNvPr id="372" name="Google Shape;372;p55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</a:t>
            </a:r>
            <a:r>
              <a:rPr i="1" lang="en" u="sng"/>
              <a:t>zero-shot</a:t>
            </a:r>
            <a:r>
              <a:rPr lang="en"/>
              <a:t> performance comparing with Flamingo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 1B trainable parameters</a:t>
            </a:r>
            <a:endParaRPr/>
          </a:p>
        </p:txBody>
      </p:sp>
      <p:sp>
        <p:nvSpPr>
          <p:cNvPr id="373" name="Google Shape;373;p5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925" y="2140975"/>
            <a:ext cx="3704150" cy="26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/>
          <p:nvPr/>
        </p:nvSpPr>
        <p:spPr>
          <a:xfrm>
            <a:off x="4719100" y="2461050"/>
            <a:ext cx="472800" cy="1291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LLaVA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LLaVA: Large Language and Vision Assistant¹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UWisc - Microsoft Research - Apr 2023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 instruction tuning with </a:t>
            </a:r>
            <a:r>
              <a:rPr lang="en"/>
              <a:t>I</a:t>
            </a:r>
            <a:r>
              <a:rPr lang="en"/>
              <a:t>nstruction-following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LLaVA Architecture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Frozen vision encoder (e.g., CLIP ViT)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Frozen language model (e.g., Vicuna)</a:t>
            </a:r>
            <a:endParaRPr/>
          </a:p>
        </p:txBody>
      </p:sp>
      <p:sp>
        <p:nvSpPr>
          <p:cNvPr id="382" name="Google Shape;382;p5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3" name="Google Shape;3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387" y="2826650"/>
            <a:ext cx="5461225" cy="17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6"/>
          <p:cNvSpPr txBox="1"/>
          <p:nvPr/>
        </p:nvSpPr>
        <p:spPr>
          <a:xfrm>
            <a:off x="1141050" y="4652925"/>
            <a:ext cx="68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¹</a:t>
            </a:r>
            <a: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Visual Instruction Tuning, 2023</a:t>
            </a:r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LLaVA</a:t>
            </a:r>
            <a:endParaRPr/>
          </a:p>
        </p:txBody>
      </p:sp>
      <p:sp>
        <p:nvSpPr>
          <p:cNvPr id="390" name="Google Shape;390;p57"/>
          <p:cNvSpPr txBox="1"/>
          <p:nvPr>
            <p:ph idx="1" type="body"/>
          </p:nvPr>
        </p:nvSpPr>
        <p:spPr>
          <a:xfrm>
            <a:off x="311700" y="1152475"/>
            <a:ext cx="470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Prepare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Convert images to </a:t>
            </a:r>
            <a:r>
              <a:rPr lang="en" u="sng"/>
              <a:t>symbolic representations</a:t>
            </a:r>
            <a:endParaRPr u="sng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Captions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Boxes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symbolic representations to query GPT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Conversation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Detailed description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Complex reasoning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158K language-image instruction-following data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58k - conversation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23k - detailed description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77k - complex reasoning</a:t>
            </a:r>
            <a:endParaRPr/>
          </a:p>
        </p:txBody>
      </p:sp>
      <p:sp>
        <p:nvSpPr>
          <p:cNvPr id="391" name="Google Shape;391;p5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2" name="Google Shape;39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999" y="1707712"/>
            <a:ext cx="3815299" cy="23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LLaVA</a:t>
            </a:r>
            <a:endParaRPr/>
          </a:p>
        </p:txBody>
      </p:sp>
      <p:sp>
        <p:nvSpPr>
          <p:cNvPr id="398" name="Google Shape;398;p58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Two-stage Instruction-tuning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Stage 1. Pre-training for feature alignment - Train projection layer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CC3M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Stage 2. Fine-tuning End-to-End - Train both projection layer and LLM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Multimodal chatbot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Science QA</a:t>
            </a:r>
            <a:endParaRPr/>
          </a:p>
        </p:txBody>
      </p:sp>
      <p:sp>
        <p:nvSpPr>
          <p:cNvPr id="399" name="Google Shape;399;p5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00" y="3225438"/>
            <a:ext cx="802957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LLaVA</a:t>
            </a:r>
            <a:endParaRPr/>
          </a:p>
        </p:txBody>
      </p:sp>
      <p:sp>
        <p:nvSpPr>
          <p:cNvPr id="406" name="Google Shape;406;p5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Cost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CLIP - Frozen visual encoder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RN50x64 - 592 V100 GPUs - 18 days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ViT - 256 V100 GPUs - 12 days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Flamingo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TPUv4 instances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80B - 1536 chips - 15 days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BLIP2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single 16-A100(40G) machine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ViT-g and FlanT5-XXL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stage - 6 days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stage - 3 days</a:t>
            </a:r>
            <a:endParaRPr/>
          </a:p>
        </p:txBody>
      </p:sp>
      <p:sp>
        <p:nvSpPr>
          <p:cNvPr id="407" name="Google Shape;407;p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59"/>
          <p:cNvSpPr txBox="1"/>
          <p:nvPr>
            <p:ph idx="1" type="body"/>
          </p:nvPr>
        </p:nvSpPr>
        <p:spPr>
          <a:xfrm>
            <a:off x="4572000" y="1170388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LLaVA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8 x A100 GPUs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stage - 4 hours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stage - 10 + 4 hours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attention in projection!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LLaVA</a:t>
            </a:r>
            <a:endParaRPr/>
          </a:p>
        </p:txBody>
      </p:sp>
      <p:sp>
        <p:nvSpPr>
          <p:cNvPr id="414" name="Google Shape;414;p60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instruction-following capability on dataset – In-the-Wild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OpenFlamingo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BLIP-2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 - Image Annotation</a:t>
            </a:r>
            <a:endParaRPr/>
          </a:p>
        </p:txBody>
      </p:sp>
      <p:sp>
        <p:nvSpPr>
          <p:cNvPr id="415" name="Google Shape;415;p6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75" y="2782325"/>
            <a:ext cx="4013326" cy="77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950" y="1838550"/>
            <a:ext cx="3652150" cy="30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LLaVA</a:t>
            </a:r>
            <a:endParaRPr/>
          </a:p>
        </p:txBody>
      </p:sp>
      <p:sp>
        <p:nvSpPr>
          <p:cNvPr id="423" name="Google Shape;423;p61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performance on Science QA dataset - Multiple Choice Questions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NAT = natural science, SOC = social science, LAN = language science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TXT = text context, IMG = image context, NO = no context</a:t>
            </a:r>
            <a:endParaRPr/>
          </a:p>
        </p:txBody>
      </p:sp>
      <p:sp>
        <p:nvSpPr>
          <p:cNvPr id="424" name="Google Shape;424;p6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025" y="2351850"/>
            <a:ext cx="6591751" cy="2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MiniGPT-4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MiniGPT-4: The most powerful/popular open-sourced LVLM¹²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KAUST - Apr 2023</a:t>
            </a:r>
            <a:endParaRPr/>
          </a:p>
        </p:txBody>
      </p:sp>
      <p:sp>
        <p:nvSpPr>
          <p:cNvPr id="432" name="Google Shape;432;p6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3" name="Google Shape;4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733" y="2406796"/>
            <a:ext cx="6623335" cy="2059479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2"/>
          <p:cNvSpPr/>
          <p:nvPr/>
        </p:nvSpPr>
        <p:spPr>
          <a:xfrm>
            <a:off x="6369550" y="2571750"/>
            <a:ext cx="887100" cy="3279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5" name="Google Shape;435;p62"/>
          <p:cNvSpPr/>
          <p:nvPr/>
        </p:nvSpPr>
        <p:spPr>
          <a:xfrm>
            <a:off x="4224850" y="2783650"/>
            <a:ext cx="887100" cy="3279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6" name="Google Shape;436;p62"/>
          <p:cNvSpPr txBox="1"/>
          <p:nvPr/>
        </p:nvSpPr>
        <p:spPr>
          <a:xfrm>
            <a:off x="1141050" y="4652925"/>
            <a:ext cx="68619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¹MiniGPT-4: Bootstrapping Language-Image Pre-training with Frozen Image Encoders and Large Language Models, 2023</a:t>
            </a:r>
            <a:b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²LVLM-eHub: A Comprehensive Evaluation Benchmark for Large Vision-Language Models, 2023</a:t>
            </a:r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37" name="Google Shape;43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50" y="1814800"/>
            <a:ext cx="8240527" cy="317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913" y="2131950"/>
            <a:ext cx="8288871" cy="3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2"/>
          <p:cNvSpPr/>
          <p:nvPr/>
        </p:nvSpPr>
        <p:spPr>
          <a:xfrm>
            <a:off x="7611000" y="2131950"/>
            <a:ext cx="887100" cy="327900"/>
          </a:xfrm>
          <a:prstGeom prst="ellipse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MiniGPT-4</a:t>
            </a:r>
            <a:endParaRPr/>
          </a:p>
        </p:txBody>
      </p:sp>
      <p:sp>
        <p:nvSpPr>
          <p:cNvPr id="445" name="Google Shape;445;p63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Bridging the gap between vision encoders and LLMs with one projection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Vision encoder - ViT &amp; Q-Former from BLIP-2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Language encoder - Vicuna</a:t>
            </a:r>
            <a:endParaRPr/>
          </a:p>
        </p:txBody>
      </p:sp>
      <p:sp>
        <p:nvSpPr>
          <p:cNvPr id="446" name="Google Shape;446;p6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050" y="2415600"/>
            <a:ext cx="3899699" cy="24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Multimodal Tasks</a:t>
            </a:r>
            <a:endParaRPr sz="2700"/>
          </a:p>
        </p:txBody>
      </p:sp>
      <p:sp>
        <p:nvSpPr>
          <p:cNvPr id="127" name="Google Shape;127;p28"/>
          <p:cNvSpPr txBox="1"/>
          <p:nvPr>
            <p:ph idx="1" type="body"/>
          </p:nvPr>
        </p:nvSpPr>
        <p:spPr>
          <a:xfrm>
            <a:off x="311700" y="1152475"/>
            <a:ext cx="4993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What makes a model multimodal? Any of the following: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Input and output are of different modalities (text to image, or vice versa)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Inputs are multimodal (e.g. able to process both text and images)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Outputs are multimodal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 model does not need to include a language model component to be considered an LMM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Multimodal tasks can be divided into two groups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Generation (e.g., stable diffusion)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Vision-language understanding (anything that doesn’t require generation)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There is some overlap, as generation requires understanding</a:t>
            </a:r>
            <a:endParaRPr/>
          </a:p>
        </p:txBody>
      </p:sp>
      <p:sp>
        <p:nvSpPr>
          <p:cNvPr id="128" name="Google Shape;128;p2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856" y="1170387"/>
            <a:ext cx="3697844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MiniGPT-4</a:t>
            </a:r>
            <a:endParaRPr/>
          </a:p>
        </p:txBody>
      </p:sp>
      <p:sp>
        <p:nvSpPr>
          <p:cNvPr id="453" name="Google Shape;453;p64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Two-stage Fine-tuning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pre-training stage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Acquire vision-language knowledge from a large collection of aligned image-text pairs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Output of project layer as a </a:t>
            </a:r>
            <a:r>
              <a:rPr i="1" lang="en" u="sng"/>
              <a:t>soft prompt </a:t>
            </a:r>
            <a:endParaRPr i="1" u="sng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Generate the corresponding ground-truth texts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Second fine-tuning stage with </a:t>
            </a:r>
            <a:r>
              <a:rPr i="1" lang="en" u="sng"/>
              <a:t>predefined prompts using templates</a:t>
            </a:r>
            <a:endParaRPr i="1" u="sng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Curated a detailed image description dataset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Various forms of instructions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“Describe the image in detail”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“Could you describe the content of this image”</a:t>
            </a:r>
            <a:endParaRPr/>
          </a:p>
        </p:txBody>
      </p:sp>
      <p:sp>
        <p:nvSpPr>
          <p:cNvPr id="454" name="Google Shape;454;p6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75" y="3952050"/>
            <a:ext cx="871764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MiniGPT4</a:t>
            </a:r>
            <a:endParaRPr/>
          </a:p>
        </p:txBody>
      </p:sp>
      <p:sp>
        <p:nvSpPr>
          <p:cNvPr id="461" name="Google Shape;461;p6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Cost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CLIP - Frozen visual encoder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RN50x64 - 592 V100 GPUs - 18 days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ViT - 256 V100 GPUs - 12 days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Flamingo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TPUv4 instances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80B - 1536 chips - 15 days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BLIP2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single 16-A100(40G) machine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ViT-g and FlanT5-XXL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stage - 6 days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stage - 3 days</a:t>
            </a:r>
            <a:endParaRPr/>
          </a:p>
        </p:txBody>
      </p:sp>
      <p:sp>
        <p:nvSpPr>
          <p:cNvPr id="462" name="Google Shape;462;p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65"/>
          <p:cNvSpPr txBox="1"/>
          <p:nvPr>
            <p:ph idx="1" type="body"/>
          </p:nvPr>
        </p:nvSpPr>
        <p:spPr>
          <a:xfrm>
            <a:off x="4572000" y="1170388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LLaVA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8 x A100 GPUs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stage - 4 hours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stage - 10 + 4 hours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attention in projection!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MiniGPT-4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4 x A100 GPUs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stage - 10 hours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stage - 7 min on 1 x A100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MiniGPT-4</a:t>
            </a:r>
            <a:endParaRPr/>
          </a:p>
        </p:txBody>
      </p:sp>
      <p:sp>
        <p:nvSpPr>
          <p:cNvPr id="469" name="Google Shape;469;p66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Detailed description</a:t>
            </a:r>
            <a:endParaRPr/>
          </a:p>
        </p:txBody>
      </p:sp>
      <p:sp>
        <p:nvSpPr>
          <p:cNvPr id="470" name="Google Shape;470;p6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5737" y="2147302"/>
            <a:ext cx="5132524" cy="2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MiniGPT-4</a:t>
            </a:r>
            <a:endParaRPr/>
          </a:p>
        </p:txBody>
      </p:sp>
      <p:sp>
        <p:nvSpPr>
          <p:cNvPr id="477" name="Google Shape;477;p67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Meme interpretation, Cooking Recipes, Poem writing, and Advertisement</a:t>
            </a:r>
            <a:endParaRPr/>
          </a:p>
        </p:txBody>
      </p:sp>
      <p:sp>
        <p:nvSpPr>
          <p:cNvPr id="478" name="Google Shape;478;p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9" name="Google Shape;47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313" y="1949125"/>
            <a:ext cx="5811175" cy="124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413" y="3195197"/>
            <a:ext cx="3107150" cy="14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DeepSpeed-VisualChat</a:t>
            </a:r>
            <a:endParaRPr/>
          </a:p>
        </p:txBody>
      </p:sp>
      <p:sp>
        <p:nvSpPr>
          <p:cNvPr id="486" name="Google Shape;486;p68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DeepSpeed-VisualChat¹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DeepSpeed of Microsoft - Oct 2023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Multi-round multi-image tasks</a:t>
            </a:r>
            <a:endParaRPr/>
          </a:p>
        </p:txBody>
      </p:sp>
      <p:sp>
        <p:nvSpPr>
          <p:cNvPr id="487" name="Google Shape;487;p6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8" name="Google Shape;48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376" y="2087450"/>
            <a:ext cx="4785249" cy="248142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8"/>
          <p:cNvSpPr txBox="1"/>
          <p:nvPr/>
        </p:nvSpPr>
        <p:spPr>
          <a:xfrm>
            <a:off x="1141050" y="4652925"/>
            <a:ext cx="686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¹</a:t>
            </a:r>
            <a:r>
              <a:rPr lang="en"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DeepSpeed-VisualChat: Multi-Round Multi-Image Interleave Chat via Multi-Modal Causal Attention, 2023</a:t>
            </a:r>
            <a:endParaRPr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DeepSpeed-VisualChat</a:t>
            </a:r>
            <a:endParaRPr/>
          </a:p>
        </p:txBody>
      </p:sp>
      <p:sp>
        <p:nvSpPr>
          <p:cNvPr id="495" name="Google Shape;495;p69"/>
          <p:cNvSpPr txBox="1"/>
          <p:nvPr>
            <p:ph idx="1" type="body"/>
          </p:nvPr>
        </p:nvSpPr>
        <p:spPr>
          <a:xfrm>
            <a:off x="311700" y="1152475"/>
            <a:ext cx="504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DeepSpeed-VisualChat - Architecture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Frozen vision encoder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Frozen language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projected through a linear layer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Align with text embedding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Output are merged</a:t>
            </a:r>
            <a:endParaRPr/>
          </a:p>
        </p:txBody>
      </p:sp>
      <p:sp>
        <p:nvSpPr>
          <p:cNvPr id="496" name="Google Shape;496;p6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500" y="1291973"/>
            <a:ext cx="3411400" cy="31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DeepSpeed-VisualChat</a:t>
            </a:r>
            <a:endParaRPr/>
          </a:p>
        </p:txBody>
      </p:sp>
      <p:sp>
        <p:nvSpPr>
          <p:cNvPr id="503" name="Google Shape;503;p70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Multi-Modal Casual Attention (MMCA)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- attend to </a:t>
            </a:r>
            <a:r>
              <a:rPr lang="en"/>
              <a:t>themselves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Text - two separate attention matrices - one for previous text, one for image</a:t>
            </a:r>
            <a:endParaRPr/>
          </a:p>
        </p:txBody>
      </p:sp>
      <p:sp>
        <p:nvSpPr>
          <p:cNvPr id="504" name="Google Shape;504;p7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5" name="Google Shape;5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52" y="2065225"/>
            <a:ext cx="5227300" cy="11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853" y="3339624"/>
            <a:ext cx="3048921" cy="14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910" y="3339622"/>
            <a:ext cx="2743950" cy="14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DeepSpeed-VisualChat</a:t>
            </a:r>
            <a:endParaRPr/>
          </a:p>
        </p:txBody>
      </p:sp>
      <p:sp>
        <p:nvSpPr>
          <p:cNvPr id="513" name="Google Shape;513;p71"/>
          <p:cNvSpPr txBox="1"/>
          <p:nvPr>
            <p:ph idx="1" type="body"/>
          </p:nvPr>
        </p:nvSpPr>
        <p:spPr>
          <a:xfrm>
            <a:off x="311700" y="1152475"/>
            <a:ext cx="81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cost not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 Results (Grey Area - Mistake)</a:t>
            </a:r>
            <a:endParaRPr/>
          </a:p>
        </p:txBody>
      </p:sp>
      <p:sp>
        <p:nvSpPr>
          <p:cNvPr id="514" name="Google Shape;514;p7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5" name="Google Shape;51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336" y="2027649"/>
            <a:ext cx="1024229" cy="693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686" y="2721492"/>
            <a:ext cx="803507" cy="109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975" y="3814915"/>
            <a:ext cx="1244950" cy="86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62875" y="2027650"/>
            <a:ext cx="3542875" cy="26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Discussion</a:t>
            </a:r>
            <a:endParaRPr/>
          </a:p>
        </p:txBody>
      </p:sp>
      <p:sp>
        <p:nvSpPr>
          <p:cNvPr id="524" name="Google Shape;524;p72"/>
          <p:cNvSpPr txBox="1"/>
          <p:nvPr>
            <p:ph idx="1" type="body"/>
          </p:nvPr>
        </p:nvSpPr>
        <p:spPr>
          <a:xfrm>
            <a:off x="311700" y="1152475"/>
            <a:ext cx="8186400" cy="3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Model-Centric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Flamingo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</a:t>
            </a:r>
            <a:r>
              <a:rPr lang="en"/>
              <a:t>ated cross attention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BLIP2 - causal attention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Q-former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DeepSpeed-VisualChat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Multi-Modal Causal Attention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Data-Centric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LLaVA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GPT-4 powered instruction-following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MiniGPT-4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</a:t>
            </a:r>
            <a:r>
              <a:rPr lang="en"/>
              <a:t>igh-quality image-text dataset</a:t>
            </a:r>
            <a:endParaRPr/>
          </a:p>
        </p:txBody>
      </p:sp>
      <p:sp>
        <p:nvSpPr>
          <p:cNvPr id="525" name="Google Shape;525;p7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6" name="Google Shape;526;p72"/>
          <p:cNvPicPr preferRelativeResize="0"/>
          <p:nvPr/>
        </p:nvPicPr>
        <p:blipFill rotWithShape="1">
          <a:blip r:embed="rId3">
            <a:alphaModFix/>
          </a:blip>
          <a:srcRect b="22292" l="0" r="49318" t="7070"/>
          <a:stretch/>
        </p:blipFill>
        <p:spPr>
          <a:xfrm>
            <a:off x="5699375" y="1004125"/>
            <a:ext cx="2848700" cy="18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650" y="3110175"/>
            <a:ext cx="3208174" cy="14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LVLM - Discussion</a:t>
            </a:r>
            <a:endParaRPr/>
          </a:p>
        </p:txBody>
      </p:sp>
      <p:sp>
        <p:nvSpPr>
          <p:cNvPr id="533" name="Google Shape;533;p73"/>
          <p:cNvSpPr txBox="1"/>
          <p:nvPr>
            <p:ph idx="1" type="body"/>
          </p:nvPr>
        </p:nvSpPr>
        <p:spPr>
          <a:xfrm>
            <a:off x="311700" y="1152475"/>
            <a:ext cx="8186400" cy="3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build your own LVLM?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Architecture and attention mechanisms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Pre-training methods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Opportunities - LLaVA-1.5, MiniGPT-v2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Architecture and attention mechanisms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Resource consumption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Computation intensity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Pre-training methods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Multiple training stages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Multiple training objectives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Multiple images and multi-round tasks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Gifs / videos</a:t>
            </a:r>
            <a:endParaRPr/>
          </a:p>
        </p:txBody>
      </p:sp>
      <p:sp>
        <p:nvSpPr>
          <p:cNvPr id="534" name="Google Shape;534;p7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5" name="Google Shape;5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524" y="2983224"/>
            <a:ext cx="3329874" cy="158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6525" y="1148577"/>
            <a:ext cx="3329871" cy="15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00"/>
              <a:t>Vision-Language Understanding</a:t>
            </a:r>
            <a:endParaRPr sz="2700"/>
          </a:p>
        </p:txBody>
      </p:sp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311700" y="1152475"/>
            <a:ext cx="5445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Classification models can only produce outputs from a preset list of classes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 optical character recognition (OCR) model only needs to classify an input from a list of known characters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Text-based image retrieval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Search for images given a text query using </a:t>
            </a:r>
            <a:r>
              <a:rPr lang="en" u="sng"/>
              <a:t>only captions or metadata</a:t>
            </a:r>
            <a:r>
              <a:rPr lang="en"/>
              <a:t> attached to the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Given a text query, search in a trained embedding space across </a:t>
            </a:r>
            <a:r>
              <a:rPr lang="en" u="sng"/>
              <a:t>both images and text</a:t>
            </a:r>
            <a:r>
              <a:rPr lang="en"/>
              <a:t> (more versatile)</a:t>
            </a:r>
            <a:endParaRPr/>
          </a:p>
        </p:txBody>
      </p:sp>
      <p:sp>
        <p:nvSpPr>
          <p:cNvPr id="136" name="Google Shape;136;p2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629" y="1256325"/>
            <a:ext cx="3261825" cy="331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7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- Q &amp; A</a:t>
            </a:r>
            <a:endParaRPr/>
          </a:p>
        </p:txBody>
      </p:sp>
      <p:sp>
        <p:nvSpPr>
          <p:cNvPr id="542" name="Google Shape;542;p7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Choose Your Heros</a:t>
            </a:r>
            <a:endParaRPr u="sng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CLIP - Frozen visual encoder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RN50x64 - 592 V100 GPUs - 18 days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ViT - 256 V100 GPUs - 12 days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Flamingo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TPUv4 instances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80B - 1536 chips - 15 days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BLIP2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 single 16-A100(40G) machine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ViT-g and FlanT5-XXL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stage - 6 days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stage - 3 days</a:t>
            </a:r>
            <a:endParaRPr/>
          </a:p>
        </p:txBody>
      </p:sp>
      <p:sp>
        <p:nvSpPr>
          <p:cNvPr id="543" name="Google Shape;543;p7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74"/>
          <p:cNvSpPr txBox="1"/>
          <p:nvPr>
            <p:ph idx="1" type="body"/>
          </p:nvPr>
        </p:nvSpPr>
        <p:spPr>
          <a:xfrm>
            <a:off x="4572000" y="1170388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LLaVA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8 x A100 GPUs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stage - 4 hours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stage - 10 + 4 hours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attention in projection!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MiniGPT-4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4 x A100 GPUs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First stage - 10 hours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Second stage - 7 min on 1 x A100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DeepSpeed-VisualChat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7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Counting</a:t>
            </a:r>
            <a:endParaRPr/>
          </a:p>
        </p:txBody>
      </p:sp>
      <p:sp>
        <p:nvSpPr>
          <p:cNvPr id="550" name="Google Shape;550;p7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1" name="Google Shape;55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50" y="2145600"/>
            <a:ext cx="2365564" cy="17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754" y="2055775"/>
            <a:ext cx="5790795" cy="17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</a:t>
            </a:r>
            <a:endParaRPr/>
          </a:p>
        </p:txBody>
      </p:sp>
      <p:sp>
        <p:nvSpPr>
          <p:cNvPr id="143" name="Google Shape;143;p30"/>
          <p:cNvSpPr txBox="1"/>
          <p:nvPr>
            <p:ph idx="1" type="body"/>
          </p:nvPr>
        </p:nvSpPr>
        <p:spPr>
          <a:xfrm>
            <a:off x="311700" y="1152475"/>
            <a:ext cx="370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Image generation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Dall-E, Stable Diffusion and Midjourney are all examples of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Text generation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One common task is visual question answering, e.g. input an image and ask “How do I make this dish?”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Another use is live image captioning</a:t>
            </a:r>
            <a:endParaRPr/>
          </a:p>
        </p:txBody>
      </p:sp>
      <p:sp>
        <p:nvSpPr>
          <p:cNvPr id="144" name="Google Shape;144;p3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7300" y="841375"/>
            <a:ext cx="5029399" cy="372751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0"/>
          <p:cNvSpPr txBox="1"/>
          <p:nvPr/>
        </p:nvSpPr>
        <p:spPr>
          <a:xfrm>
            <a:off x="4483575" y="4439725"/>
            <a:ext cx="44901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 of image generation from Dall-E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</a:t>
            </a:r>
            <a:endParaRPr/>
          </a:p>
        </p:txBody>
      </p:sp>
      <p:sp>
        <p:nvSpPr>
          <p:cNvPr id="152" name="Google Shape;152;p31"/>
          <p:cNvSpPr txBox="1"/>
          <p:nvPr>
            <p:ph idx="1" type="body"/>
          </p:nvPr>
        </p:nvSpPr>
        <p:spPr>
          <a:xfrm>
            <a:off x="311700" y="958375"/>
            <a:ext cx="4592400" cy="29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Contrastive Language-Image Pre-training (CLIP)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Main contribution: able to map different modalities into a shared embedding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Competitive zero-shot performance on many image classification tasks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Note that CLIP is classification, not generation</a:t>
            </a:r>
            <a:endParaRPr/>
          </a:p>
        </p:txBody>
      </p:sp>
      <p:sp>
        <p:nvSpPr>
          <p:cNvPr id="153" name="Google Shape;153;p3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1"/>
          <p:cNvSpPr txBox="1"/>
          <p:nvPr/>
        </p:nvSpPr>
        <p:spPr>
          <a:xfrm>
            <a:off x="5001175" y="4743900"/>
            <a:ext cx="40458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 of CLIP zero-shot performance</a:t>
            </a:r>
            <a:endParaRPr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5" name="Google Shape;15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094" y="621300"/>
            <a:ext cx="4160725" cy="14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4094" y="2082350"/>
            <a:ext cx="4160726" cy="1420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4100" y="3439900"/>
            <a:ext cx="4160725" cy="1436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 Architecture</a:t>
            </a:r>
            <a:endParaRPr/>
          </a:p>
        </p:txBody>
      </p:sp>
      <p:sp>
        <p:nvSpPr>
          <p:cNvPr id="163" name="Google Shape;163;p32"/>
          <p:cNvSpPr txBox="1"/>
          <p:nvPr>
            <p:ph idx="1" type="body"/>
          </p:nvPr>
        </p:nvSpPr>
        <p:spPr>
          <a:xfrm>
            <a:off x="311700" y="1152475"/>
            <a:ext cx="786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Contrastive Language-Image Pre-training (CLIP)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Main contribution: able to map different modalities into a shared embedding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Trains both image and text encoders together</a:t>
            </a:r>
            <a:endParaRPr/>
          </a:p>
        </p:txBody>
      </p:sp>
      <p:sp>
        <p:nvSpPr>
          <p:cNvPr id="164" name="Google Shape;164;p3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012" y="2300824"/>
            <a:ext cx="3933975" cy="24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idx="1" type="subTitle"/>
          </p:nvPr>
        </p:nvSpPr>
        <p:spPr>
          <a:xfrm>
            <a:off x="480150" y="1588225"/>
            <a:ext cx="8183700" cy="9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Flamingo: a Visual Language Model for Few-Shot Learning</a:t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33"/>
          <p:cNvSpPr txBox="1"/>
          <p:nvPr>
            <p:ph idx="1" type="subTitle"/>
          </p:nvPr>
        </p:nvSpPr>
        <p:spPr>
          <a:xfrm>
            <a:off x="480150" y="2789600"/>
            <a:ext cx="81837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Deepmind</a:t>
            </a:r>
            <a:endParaRPr sz="14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